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9"/>
  </p:notesMasterIdLst>
  <p:sldIdLst>
    <p:sldId id="1282" r:id="rId5"/>
    <p:sldId id="1285" r:id="rId6"/>
    <p:sldId id="1286" r:id="rId7"/>
    <p:sldId id="1283"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984" userDrawn="1">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7" name="Ricciardi, Eric [USA]" initials="RE[" lastIdx="1" clrIdx="6"/>
  <p:cmAuthor id="1" name="Baron, Melody [USA]" initials="BM[" lastIdx="100" clrIdx="0"/>
  <p:cmAuthor id="8" name="Nate Deshmukh Towery" initials="" lastIdx="1" clrIdx="7"/>
  <p:cmAuthor id="2" name="Acosta, Daniella [USA]" initials="AD[" lastIdx="33" clrIdx="1"/>
  <p:cmAuthor id="9" name="Deshmukh-Towery, Nate (Volpe)" initials="DN(" lastIdx="1" clrIdx="8">
    <p:extLst>
      <p:ext uri="{19B8F6BF-5375-455C-9EA6-DF929625EA0E}">
        <p15:presenceInfo xmlns:p15="http://schemas.microsoft.com/office/powerpoint/2012/main" userId="S-1-5-21-982035342-1880134254-310265210-325631" providerId="AD"/>
      </p:ext>
    </p:extLst>
  </p:cmAuthor>
  <p:cmAuthor id="3" name="Santana Sanchez, Mara [USA]" initials="SSM[" lastIdx="6" clrIdx="2"/>
  <p:cmAuthor id="10" name="Mockett, Mark (Volpe)" initials="MM(" lastIdx="1" clrIdx="9">
    <p:extLst>
      <p:ext uri="{19B8F6BF-5375-455C-9EA6-DF929625EA0E}">
        <p15:presenceInfo xmlns:p15="http://schemas.microsoft.com/office/powerpoint/2012/main" userId="S-1-5-21-982035342-1880134254-310265210-740108" providerId="AD"/>
      </p:ext>
    </p:extLst>
  </p:cmAuthor>
  <p:cmAuthor id="4" name="Mara Santana" initials="MS" lastIdx="8" clrIdx="3"/>
  <p:cmAuthor id="5" name="Reilly, Melissa [USA]" initials="RM[" lastIdx="8" clrIdx="4"/>
  <p:cmAuthor id="6" name="Ettefagh, Mahsa [USA]" initials="EM[" lastIdx="6"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B8B8B"/>
    <a:srgbClr val="0070C0"/>
    <a:srgbClr val="FFFFFF"/>
    <a:srgbClr val="F6F8FA"/>
    <a:srgbClr val="002060"/>
    <a:srgbClr val="0563C1"/>
    <a:srgbClr val="449DE0"/>
    <a:srgbClr val="032A52"/>
    <a:srgbClr val="B0D77C"/>
    <a:srgbClr val="066EC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000" autoAdjust="0"/>
    <p:restoredTop sz="91497" autoAdjust="0"/>
  </p:normalViewPr>
  <p:slideViewPr>
    <p:cSldViewPr snapToGrid="0">
      <p:cViewPr varScale="1">
        <p:scale>
          <a:sx n="117" d="100"/>
          <a:sy n="117" d="100"/>
        </p:scale>
        <p:origin x="624" y="168"/>
      </p:cViewPr>
      <p:guideLst>
        <p:guide orient="horz" pos="984"/>
        <p:guide pos="384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viewProps" Target="view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presProps" Target="presProps.xml"/><Relationship Id="rId5" Type="http://schemas.openxmlformats.org/officeDocument/2006/relationships/slide" Target="slides/slide1.xml"/><Relationship Id="rId10"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notesMaster" Target="notesMasters/notesMaster1.xml"/><Relationship Id="rId14" Type="http://schemas.openxmlformats.org/officeDocument/2006/relationships/tableStyles" Target="tableStyles.xml"/></Relationships>
</file>

<file path=ppt/media/image1.png>
</file>

<file path=ppt/media/image2.png>
</file>

<file path=ppt/media/image3.png>
</file>

<file path=ppt/media/image4.tiff>
</file>

<file path=ppt/media/image5.pn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A59FD65-D663-4CB0-BB7A-A43758298C67}" type="datetimeFigureOut">
              <a:rPr lang="en-US" smtClean="0"/>
              <a:t>11/3/21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47FA56-C293-4799-9B2A-FE1BD792B5EB}" type="slidenum">
              <a:rPr lang="en-US" smtClean="0"/>
              <a:t>‹#›</a:t>
            </a:fld>
            <a:endParaRPr lang="en-US" dirty="0"/>
          </a:p>
        </p:txBody>
      </p:sp>
    </p:spTree>
    <p:extLst>
      <p:ext uri="{BB962C8B-B14F-4D97-AF65-F5344CB8AC3E}">
        <p14:creationId xmlns:p14="http://schemas.microsoft.com/office/powerpoint/2010/main" val="39472146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4C263DB1-BAC9-42E8-B066-C0967E01CC4A}"/>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271202"/>
            <a:ext cx="12192000" cy="150522"/>
          </a:xfrm>
          <a:prstGeom prst="rect">
            <a:avLst/>
          </a:prstGeom>
        </p:spPr>
      </p:pic>
      <p:sp>
        <p:nvSpPr>
          <p:cNvPr id="2" name="Title 1">
            <a:extLst>
              <a:ext uri="{FF2B5EF4-FFF2-40B4-BE49-F238E27FC236}">
                <a16:creationId xmlns:a16="http://schemas.microsoft.com/office/drawing/2014/main" id="{832D62CB-6ED0-47B7-AE0B-6FA6107ED108}"/>
              </a:ext>
            </a:extLst>
          </p:cNvPr>
          <p:cNvSpPr>
            <a:spLocks noGrp="1"/>
          </p:cNvSpPr>
          <p:nvPr>
            <p:ph type="title"/>
          </p:nvPr>
        </p:nvSpPr>
        <p:spPr>
          <a:xfrm>
            <a:off x="838200" y="365125"/>
            <a:ext cx="10515600" cy="1325563"/>
          </a:xfrm>
        </p:spPr>
        <p:txBody>
          <a:bodyPr/>
          <a:lstStyle>
            <a:lvl1pPr>
              <a:defRPr>
                <a:solidFill>
                  <a:srgbClr val="002060"/>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FD2D9F68-A283-4297-AF3C-A052979604F2}"/>
              </a:ext>
            </a:extLst>
          </p:cNvPr>
          <p:cNvSpPr>
            <a:spLocks noGrp="1"/>
          </p:cNvSpPr>
          <p:nvPr>
            <p:ph idx="1"/>
          </p:nvPr>
        </p:nvSpPr>
        <p:spPr/>
        <p:txBody>
          <a:bodyPr/>
          <a:lstStyle>
            <a:lvl1pPr>
              <a:defRPr>
                <a:solidFill>
                  <a:srgbClr val="002060"/>
                </a:solidFill>
              </a:defRPr>
            </a:lvl1pPr>
            <a:lvl2pPr>
              <a:defRPr>
                <a:solidFill>
                  <a:srgbClr val="002060"/>
                </a:solidFill>
              </a:defRPr>
            </a:lvl2pPr>
            <a:lvl3pPr>
              <a:defRPr>
                <a:solidFill>
                  <a:srgbClr val="002060"/>
                </a:solidFill>
              </a:defRPr>
            </a:lvl3pPr>
            <a:lvl4pPr>
              <a:defRPr>
                <a:solidFill>
                  <a:srgbClr val="002060"/>
                </a:solidFill>
              </a:defRPr>
            </a:lvl4pPr>
            <a:lvl5pPr>
              <a:defRPr>
                <a:solidFill>
                  <a:srgbClr val="002060"/>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Slide Number Placeholder 4">
            <a:extLst>
              <a:ext uri="{FF2B5EF4-FFF2-40B4-BE49-F238E27FC236}">
                <a16:creationId xmlns:a16="http://schemas.microsoft.com/office/drawing/2014/main" id="{5F38C654-6777-4B89-9064-8C81DA3B7557}"/>
              </a:ext>
            </a:extLst>
          </p:cNvPr>
          <p:cNvSpPr>
            <a:spLocks noGrp="1"/>
          </p:cNvSpPr>
          <p:nvPr>
            <p:ph type="sldNum" sz="quarter" idx="10"/>
          </p:nvPr>
        </p:nvSpPr>
        <p:spPr/>
        <p:txBody>
          <a:bodyPr/>
          <a:lstStyle/>
          <a:p>
            <a:fld id="{B5F4C0E3-D23D-4B14-A7F9-10177353EF5C}" type="slidenum">
              <a:rPr lang="en-US" smtClean="0"/>
              <a:t>‹#›</a:t>
            </a:fld>
            <a:endParaRPr lang="en-US" dirty="0"/>
          </a:p>
        </p:txBody>
      </p:sp>
    </p:spTree>
    <p:extLst>
      <p:ext uri="{BB962C8B-B14F-4D97-AF65-F5344CB8AC3E}">
        <p14:creationId xmlns:p14="http://schemas.microsoft.com/office/powerpoint/2010/main" val="26296470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DABA2-A61F-414B-A758-67930EA6EB56}"/>
              </a:ext>
            </a:extLst>
          </p:cNvPr>
          <p:cNvSpPr>
            <a:spLocks noGrp="1"/>
          </p:cNvSpPr>
          <p:nvPr>
            <p:ph type="title"/>
          </p:nvPr>
        </p:nvSpPr>
        <p:spPr>
          <a:xfrm>
            <a:off x="831850" y="1709738"/>
            <a:ext cx="10515600" cy="2852737"/>
          </a:xfrm>
        </p:spPr>
        <p:txBody>
          <a:bodyPr anchor="b"/>
          <a:lstStyle>
            <a:lvl1pPr>
              <a:defRPr sz="6000">
                <a:solidFill>
                  <a:srgbClr val="002060"/>
                </a:solidFill>
              </a:defRPr>
            </a:lvl1pPr>
          </a:lstStyle>
          <a:p>
            <a:r>
              <a:rPr lang="en-US" dirty="0"/>
              <a:t>Click to edit Master title style</a:t>
            </a:r>
          </a:p>
        </p:txBody>
      </p:sp>
      <p:sp>
        <p:nvSpPr>
          <p:cNvPr id="3" name="Text Placeholder 2">
            <a:extLst>
              <a:ext uri="{FF2B5EF4-FFF2-40B4-BE49-F238E27FC236}">
                <a16:creationId xmlns:a16="http://schemas.microsoft.com/office/drawing/2014/main" id="{32A3D34E-07FD-4064-9869-9B8C3BC4D04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pic>
        <p:nvPicPr>
          <p:cNvPr id="17" name="Picture 16">
            <a:extLst>
              <a:ext uri="{FF2B5EF4-FFF2-40B4-BE49-F238E27FC236}">
                <a16:creationId xmlns:a16="http://schemas.microsoft.com/office/drawing/2014/main" id="{80C4E094-D347-4788-8AA0-AD73A411A652}"/>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271202"/>
            <a:ext cx="12192000" cy="150522"/>
          </a:xfrm>
          <a:prstGeom prst="rect">
            <a:avLst/>
          </a:prstGeom>
        </p:spPr>
      </p:pic>
      <p:sp>
        <p:nvSpPr>
          <p:cNvPr id="4" name="Slide Number Placeholder 3">
            <a:extLst>
              <a:ext uri="{FF2B5EF4-FFF2-40B4-BE49-F238E27FC236}">
                <a16:creationId xmlns:a16="http://schemas.microsoft.com/office/drawing/2014/main" id="{F3BFCDEF-389C-4B90-ACB5-8E940BDC2ADF}"/>
              </a:ext>
            </a:extLst>
          </p:cNvPr>
          <p:cNvSpPr>
            <a:spLocks noGrp="1"/>
          </p:cNvSpPr>
          <p:nvPr>
            <p:ph type="sldNum" sz="quarter" idx="10"/>
          </p:nvPr>
        </p:nvSpPr>
        <p:spPr/>
        <p:txBody>
          <a:bodyPr/>
          <a:lstStyle/>
          <a:p>
            <a:fld id="{B5F4C0E3-D23D-4B14-A7F9-10177353EF5C}" type="slidenum">
              <a:rPr lang="en-US" smtClean="0"/>
              <a:t>‹#›</a:t>
            </a:fld>
            <a:endParaRPr lang="en-US" dirty="0"/>
          </a:p>
        </p:txBody>
      </p:sp>
      <p:sp>
        <p:nvSpPr>
          <p:cNvPr id="5" name="Rectangle 4">
            <a:extLst>
              <a:ext uri="{FF2B5EF4-FFF2-40B4-BE49-F238E27FC236}">
                <a16:creationId xmlns:a16="http://schemas.microsoft.com/office/drawing/2014/main" id="{8B91A3E2-41D5-4B3D-9BFF-0DC67783D631}"/>
              </a:ext>
            </a:extLst>
          </p:cNvPr>
          <p:cNvSpPr/>
          <p:nvPr userDrawn="1"/>
        </p:nvSpPr>
        <p:spPr>
          <a:xfrm>
            <a:off x="0" y="2668772"/>
            <a:ext cx="12192000" cy="2732568"/>
          </a:xfrm>
          <a:prstGeom prst="rect">
            <a:avLst/>
          </a:prstGeom>
          <a:gradFill flip="none" rotWithShape="1">
            <a:gsLst>
              <a:gs pos="0">
                <a:srgbClr val="8B8B8B">
                  <a:tint val="66000"/>
                  <a:satMod val="160000"/>
                </a:srgbClr>
              </a:gs>
              <a:gs pos="50000">
                <a:srgbClr val="8B8B8B">
                  <a:tint val="44500"/>
                  <a:satMod val="160000"/>
                </a:srgbClr>
              </a:gs>
              <a:gs pos="100000">
                <a:srgbClr val="8B8B8B">
                  <a:tint val="23500"/>
                  <a:satMod val="160000"/>
                </a:srgb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493701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380FEFD0-9042-4BCA-BBF5-F414B778FF45}"/>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271202"/>
            <a:ext cx="12192000" cy="150522"/>
          </a:xfrm>
          <a:prstGeom prst="rect">
            <a:avLst/>
          </a:prstGeom>
        </p:spPr>
      </p:pic>
      <p:sp>
        <p:nvSpPr>
          <p:cNvPr id="2" name="Title 1">
            <a:extLst>
              <a:ext uri="{FF2B5EF4-FFF2-40B4-BE49-F238E27FC236}">
                <a16:creationId xmlns:a16="http://schemas.microsoft.com/office/drawing/2014/main" id="{65F89719-A831-464C-8FFE-DD77478D43A4}"/>
              </a:ext>
            </a:extLst>
          </p:cNvPr>
          <p:cNvSpPr>
            <a:spLocks noGrp="1"/>
          </p:cNvSpPr>
          <p:nvPr>
            <p:ph type="title"/>
          </p:nvPr>
        </p:nvSpPr>
        <p:spPr>
          <a:xfrm>
            <a:off x="839788" y="457200"/>
            <a:ext cx="3932237" cy="1600200"/>
          </a:xfrm>
        </p:spPr>
        <p:txBody>
          <a:bodyPr anchor="b"/>
          <a:lstStyle>
            <a:lvl1pPr>
              <a:defRPr sz="3200">
                <a:solidFill>
                  <a:srgbClr val="002060"/>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4412A792-C2F6-48F9-99B5-42FC1B3367BE}"/>
              </a:ext>
            </a:extLst>
          </p:cNvPr>
          <p:cNvSpPr>
            <a:spLocks noGrp="1"/>
          </p:cNvSpPr>
          <p:nvPr>
            <p:ph idx="1"/>
          </p:nvPr>
        </p:nvSpPr>
        <p:spPr>
          <a:xfrm>
            <a:off x="5183188" y="987425"/>
            <a:ext cx="6172200" cy="4873625"/>
          </a:xfrm>
        </p:spPr>
        <p:txBody>
          <a:bodyPr/>
          <a:lstStyle>
            <a:lvl1pPr>
              <a:defRPr sz="3200">
                <a:solidFill>
                  <a:srgbClr val="002060"/>
                </a:solidFill>
              </a:defRPr>
            </a:lvl1pPr>
            <a:lvl2pPr>
              <a:defRPr sz="2800">
                <a:solidFill>
                  <a:srgbClr val="002060"/>
                </a:solidFill>
              </a:defRPr>
            </a:lvl2pPr>
            <a:lvl3pPr>
              <a:defRPr sz="2400">
                <a:solidFill>
                  <a:srgbClr val="002060"/>
                </a:solidFill>
              </a:defRPr>
            </a:lvl3pPr>
            <a:lvl4pPr>
              <a:defRPr sz="2000">
                <a:solidFill>
                  <a:srgbClr val="002060"/>
                </a:solidFill>
              </a:defRPr>
            </a:lvl4pPr>
            <a:lvl5pPr>
              <a:defRPr sz="2000">
                <a:solidFill>
                  <a:srgbClr val="002060"/>
                </a:solidFill>
              </a:defRPr>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9CA832A-719E-406A-9BD9-39FD40BA7659}"/>
              </a:ext>
            </a:extLst>
          </p:cNvPr>
          <p:cNvSpPr>
            <a:spLocks noGrp="1"/>
          </p:cNvSpPr>
          <p:nvPr>
            <p:ph type="body" sz="half" idx="2"/>
          </p:nvPr>
        </p:nvSpPr>
        <p:spPr>
          <a:xfrm>
            <a:off x="839788" y="2057400"/>
            <a:ext cx="3932237" cy="3811588"/>
          </a:xfrm>
        </p:spPr>
        <p:txBody>
          <a:bodyPr/>
          <a:lstStyle>
            <a:lvl1pPr marL="0" indent="0">
              <a:buNone/>
              <a:defRPr sz="1600">
                <a:solidFill>
                  <a:srgbClr val="002060"/>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Slide Number Placeholder 4">
            <a:extLst>
              <a:ext uri="{FF2B5EF4-FFF2-40B4-BE49-F238E27FC236}">
                <a16:creationId xmlns:a16="http://schemas.microsoft.com/office/drawing/2014/main" id="{A13F7D31-BE0D-4238-BB9C-20BCB66460C5}"/>
              </a:ext>
            </a:extLst>
          </p:cNvPr>
          <p:cNvSpPr>
            <a:spLocks noGrp="1"/>
          </p:cNvSpPr>
          <p:nvPr>
            <p:ph type="sldNum" sz="quarter" idx="10"/>
          </p:nvPr>
        </p:nvSpPr>
        <p:spPr/>
        <p:txBody>
          <a:bodyPr/>
          <a:lstStyle/>
          <a:p>
            <a:fld id="{B5F4C0E3-D23D-4B14-A7F9-10177353EF5C}" type="slidenum">
              <a:rPr lang="en-US" smtClean="0"/>
              <a:t>‹#›</a:t>
            </a:fld>
            <a:endParaRPr lang="en-US" dirty="0"/>
          </a:p>
        </p:txBody>
      </p:sp>
    </p:spTree>
    <p:extLst>
      <p:ext uri="{BB962C8B-B14F-4D97-AF65-F5344CB8AC3E}">
        <p14:creationId xmlns:p14="http://schemas.microsoft.com/office/powerpoint/2010/main" val="20852752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LF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i="0" spc="0">
                <a:latin typeface="Arial Narrow" charset="0"/>
                <a:ea typeface="Arial Narrow" charset="0"/>
                <a:cs typeface="Arial Narrow" charset="0"/>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sz="1000"/>
            </a:lvl1pPr>
          </a:lstStyle>
          <a:p>
            <a:fld id="{EACE6E22-E655-5947-A8B4-6F095FBA2C12}" type="slidenum">
              <a:rPr lang="en-US" smtClean="0"/>
              <a:pPr/>
              <a:t>‹#›</a:t>
            </a:fld>
            <a:endParaRPr lang="en-US" dirty="0"/>
          </a:p>
        </p:txBody>
      </p:sp>
      <p:sp>
        <p:nvSpPr>
          <p:cNvPr id="6" name="Text Placeholder 2"/>
          <p:cNvSpPr>
            <a:spLocks noGrp="1"/>
          </p:cNvSpPr>
          <p:nvPr>
            <p:ph idx="1"/>
          </p:nvPr>
        </p:nvSpPr>
        <p:spPr>
          <a:xfrm>
            <a:off x="883478" y="1578595"/>
            <a:ext cx="10470321" cy="4626943"/>
          </a:xfrm>
          <a:prstGeom prst="rect">
            <a:avLst/>
          </a:prstGeom>
        </p:spPr>
        <p:txBody>
          <a:bodyPr vert="horz" lIns="0" tIns="0" rIns="0" bIns="0" rtlCol="0">
            <a:noAutofit/>
          </a:bodyPr>
          <a:lstStyle>
            <a:lvl3pPr>
              <a:defRPr>
                <a:solidFill>
                  <a:srgbClr val="30A6C2"/>
                </a:solidFill>
              </a:defRPr>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9" name="Picture 8"/>
          <p:cNvPicPr>
            <a:picLocks noChangeAspect="1"/>
          </p:cNvPicPr>
          <p:nvPr userDrawn="1"/>
        </p:nvPicPr>
        <p:blipFill rotWithShape="1">
          <a:blip r:embed="rId2" cstate="screen">
            <a:alphaModFix/>
            <a:extLst>
              <a:ext uri="{28A0092B-C50C-407E-A947-70E740481C1C}">
                <a14:useLocalDpi xmlns:a14="http://schemas.microsoft.com/office/drawing/2010/main"/>
              </a:ext>
            </a:extLst>
          </a:blip>
          <a:srcRect/>
          <a:stretch/>
        </p:blipFill>
        <p:spPr>
          <a:xfrm>
            <a:off x="0" y="1281788"/>
            <a:ext cx="365029" cy="5576211"/>
          </a:xfrm>
          <a:prstGeom prst="rect">
            <a:avLst/>
          </a:prstGeom>
        </p:spPr>
      </p:pic>
    </p:spTree>
    <p:extLst>
      <p:ext uri="{BB962C8B-B14F-4D97-AF65-F5344CB8AC3E}">
        <p14:creationId xmlns:p14="http://schemas.microsoft.com/office/powerpoint/2010/main" val="19105628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30"/>
        <p:cNvGrpSpPr/>
        <p:nvPr/>
      </p:nvGrpSpPr>
      <p:grpSpPr>
        <a:xfrm>
          <a:off x="0" y="0"/>
          <a:ext cx="0" cy="0"/>
          <a:chOff x="0" y="0"/>
          <a:chExt cx="0" cy="0"/>
        </a:xfrm>
      </p:grpSpPr>
      <p:sp>
        <p:nvSpPr>
          <p:cNvPr id="31" name="Google Shape;31;p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extLst>
      <p:ext uri="{BB962C8B-B14F-4D97-AF65-F5344CB8AC3E}">
        <p14:creationId xmlns:p14="http://schemas.microsoft.com/office/powerpoint/2010/main" val="327371479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4208B10-B844-436C-8B44-A3A81773C47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46ED10-FBE2-452D-B223-95942628141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a:extLst>
              <a:ext uri="{FF2B5EF4-FFF2-40B4-BE49-F238E27FC236}">
                <a16:creationId xmlns:a16="http://schemas.microsoft.com/office/drawing/2014/main" id="{5C914064-70A4-014B-B25E-48FF5E18F3D8}"/>
              </a:ext>
            </a:extLst>
          </p:cNvPr>
          <p:cNvSpPr txBox="1"/>
          <p:nvPr userDrawn="1"/>
        </p:nvSpPr>
        <p:spPr>
          <a:xfrm>
            <a:off x="8466211" y="6465477"/>
            <a:ext cx="2968926" cy="261610"/>
          </a:xfrm>
          <a:prstGeom prst="rect">
            <a:avLst/>
          </a:prstGeom>
          <a:noFill/>
        </p:spPr>
        <p:txBody>
          <a:bodyPr wrap="square" rtlCol="0">
            <a:spAutoFit/>
          </a:bodyPr>
          <a:lstStyle/>
          <a:p>
            <a:pPr algn="r"/>
            <a:r>
              <a:rPr lang="en-US" sz="1100" dirty="0">
                <a:solidFill>
                  <a:srgbClr val="002060"/>
                </a:solidFill>
                <a:latin typeface="Arial" panose="020B0604020202020204" pitchFamily="34" charset="0"/>
                <a:cs typeface="Arial" panose="020B0604020202020204" pitchFamily="34" charset="0"/>
              </a:rPr>
              <a:t>https://www.transportation.gov/av/data/wzdx</a:t>
            </a:r>
          </a:p>
        </p:txBody>
      </p:sp>
      <p:sp>
        <p:nvSpPr>
          <p:cNvPr id="4" name="Slide Number Placeholder 3">
            <a:extLst>
              <a:ext uri="{FF2B5EF4-FFF2-40B4-BE49-F238E27FC236}">
                <a16:creationId xmlns:a16="http://schemas.microsoft.com/office/drawing/2014/main" id="{55750F85-CB59-49C7-A0F6-26B1446376C8}"/>
              </a:ext>
            </a:extLst>
          </p:cNvPr>
          <p:cNvSpPr>
            <a:spLocks noGrp="1"/>
          </p:cNvSpPr>
          <p:nvPr>
            <p:ph type="sldNum" sz="quarter" idx="4"/>
          </p:nvPr>
        </p:nvSpPr>
        <p:spPr>
          <a:xfrm>
            <a:off x="9201150" y="634747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5F4C0E3-D23D-4B14-A7F9-10177353EF5C}" type="slidenum">
              <a:rPr lang="en-US" smtClean="0"/>
              <a:t>‹#›</a:t>
            </a:fld>
            <a:endParaRPr lang="en-US" dirty="0"/>
          </a:p>
        </p:txBody>
      </p:sp>
      <p:pic>
        <p:nvPicPr>
          <p:cNvPr id="1026" name="Picture 2" descr="Image result for fgdc logo">
            <a:extLst>
              <a:ext uri="{FF2B5EF4-FFF2-40B4-BE49-F238E27FC236}">
                <a16:creationId xmlns:a16="http://schemas.microsoft.com/office/drawing/2014/main" id="{51A4E070-0611-4515-9A8D-DDC463290167}"/>
              </a:ext>
            </a:extLst>
          </p:cNvPr>
          <p:cNvPicPr>
            <a:picLocks noChangeAspect="1" noChangeArrowheads="1"/>
          </p:cNvPicPr>
          <p:nvPr userDrawn="1"/>
        </p:nvPicPr>
        <p:blipFill>
          <a:blip r:embed="rId7">
            <a:extLst>
              <a:ext uri="{28A0092B-C50C-407E-A947-70E740481C1C}">
                <a14:useLocalDpi xmlns:a14="http://schemas.microsoft.com/office/drawing/2010/main" val="0"/>
              </a:ext>
            </a:extLst>
          </a:blip>
          <a:srcRect/>
          <a:stretch>
            <a:fillRect/>
          </a:stretch>
        </p:blipFill>
        <p:spPr bwMode="auto">
          <a:xfrm>
            <a:off x="838198" y="6322174"/>
            <a:ext cx="1009462" cy="457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7029135"/>
      </p:ext>
    </p:extLst>
  </p:cSld>
  <p:clrMap bg1="lt1" tx1="dk1" bg2="lt2" tx2="dk2" accent1="accent1" accent2="accent2" accent3="accent3" accent4="accent4" accent5="accent5" accent6="accent6" hlink="hlink" folHlink="folHlink"/>
  <p:sldLayoutIdLst>
    <p:sldLayoutId id="2147483650" r:id="rId1"/>
    <p:sldLayoutId id="2147483651" r:id="rId2"/>
    <p:sldLayoutId id="2147483656" r:id="rId3"/>
    <p:sldLayoutId id="2147483661" r:id="rId4"/>
    <p:sldLayoutId id="2147483662" r:id="rId5"/>
  </p:sldLayoutIdLst>
  <p:hf hdr="0" ftr="0" dt="0"/>
  <p:txStyles>
    <p:titleStyle>
      <a:lvl1pPr algn="l" defTabSz="914400" rtl="0" eaLnBrk="1" latinLnBrk="0" hangingPunct="1">
        <a:lnSpc>
          <a:spcPct val="90000"/>
        </a:lnSpc>
        <a:spcBef>
          <a:spcPct val="0"/>
        </a:spcBef>
        <a:buNone/>
        <a:defRPr sz="4400" b="0" i="0" kern="1200">
          <a:solidFill>
            <a:srgbClr val="002060"/>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rgbClr val="002060"/>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rgbClr val="002060"/>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rgbClr val="002060"/>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rgbClr val="002060"/>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rgbClr val="002060"/>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hyperlink" Target="https://github.com/usdot-jpo-ode/wzdx/wiki#work-zone-data-specification-releases" TargetMode="External"/><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3836D1-6E33-C04C-B38E-64B19C554653}"/>
              </a:ext>
            </a:extLst>
          </p:cNvPr>
          <p:cNvSpPr>
            <a:spLocks noGrp="1"/>
          </p:cNvSpPr>
          <p:nvPr>
            <p:ph type="title"/>
          </p:nvPr>
        </p:nvSpPr>
        <p:spPr/>
        <p:txBody>
          <a:bodyPr/>
          <a:lstStyle/>
          <a:p>
            <a:r>
              <a:rPr lang="en-US" dirty="0"/>
              <a:t>Institutional Buy-In</a:t>
            </a:r>
          </a:p>
        </p:txBody>
      </p:sp>
      <p:sp>
        <p:nvSpPr>
          <p:cNvPr id="3" name="Text Placeholder 2">
            <a:extLst>
              <a:ext uri="{FF2B5EF4-FFF2-40B4-BE49-F238E27FC236}">
                <a16:creationId xmlns:a16="http://schemas.microsoft.com/office/drawing/2014/main" id="{DFDD2D13-DFF5-604D-A612-AF4BDF8B0204}"/>
              </a:ext>
            </a:extLst>
          </p:cNvPr>
          <p:cNvSpPr>
            <a:spLocks noGrp="1"/>
          </p:cNvSpPr>
          <p:nvPr>
            <p:ph type="body" idx="1"/>
          </p:nvPr>
        </p:nvSpPr>
        <p:spPr/>
        <p:txBody>
          <a:bodyPr/>
          <a:lstStyle/>
          <a:p>
            <a:r>
              <a:rPr lang="en-US" dirty="0"/>
              <a:t>WZDx Technical Assistance Subgroup – Fall 2021</a:t>
            </a:r>
          </a:p>
        </p:txBody>
      </p:sp>
      <p:sp>
        <p:nvSpPr>
          <p:cNvPr id="4" name="Slide Number Placeholder 3">
            <a:extLst>
              <a:ext uri="{FF2B5EF4-FFF2-40B4-BE49-F238E27FC236}">
                <a16:creationId xmlns:a16="http://schemas.microsoft.com/office/drawing/2014/main" id="{F630CF5B-C3E2-FA4D-A784-C072712283F5}"/>
              </a:ext>
            </a:extLst>
          </p:cNvPr>
          <p:cNvSpPr>
            <a:spLocks noGrp="1"/>
          </p:cNvSpPr>
          <p:nvPr>
            <p:ph type="sldNum" sz="quarter" idx="10"/>
          </p:nvPr>
        </p:nvSpPr>
        <p:spPr/>
        <p:txBody>
          <a:bodyPr/>
          <a:lstStyle/>
          <a:p>
            <a:fld id="{B5F4C0E3-D23D-4B14-A7F9-10177353EF5C}" type="slidenum">
              <a:rPr lang="en-US" smtClean="0"/>
              <a:t>1</a:t>
            </a:fld>
            <a:endParaRPr lang="en-US" dirty="0"/>
          </a:p>
        </p:txBody>
      </p:sp>
      <p:pic>
        <p:nvPicPr>
          <p:cNvPr id="5" name="Picture 4">
            <a:extLst>
              <a:ext uri="{FF2B5EF4-FFF2-40B4-BE49-F238E27FC236}">
                <a16:creationId xmlns:a16="http://schemas.microsoft.com/office/drawing/2014/main" id="{1DDFD5C8-94BA-3A48-A4A0-D1EF18A85DE9}"/>
              </a:ext>
            </a:extLst>
          </p:cNvPr>
          <p:cNvPicPr>
            <a:picLocks noChangeAspect="1"/>
          </p:cNvPicPr>
          <p:nvPr/>
        </p:nvPicPr>
        <p:blipFill>
          <a:blip r:embed="rId2"/>
          <a:stretch>
            <a:fillRect/>
          </a:stretch>
        </p:blipFill>
        <p:spPr>
          <a:xfrm>
            <a:off x="-14514" y="-13186"/>
            <a:ext cx="12206514" cy="3050709"/>
          </a:xfrm>
          <a:prstGeom prst="rect">
            <a:avLst/>
          </a:prstGeom>
        </p:spPr>
      </p:pic>
    </p:spTree>
    <p:extLst>
      <p:ext uri="{BB962C8B-B14F-4D97-AF65-F5344CB8AC3E}">
        <p14:creationId xmlns:p14="http://schemas.microsoft.com/office/powerpoint/2010/main" val="36301375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AF55D2-BF74-F044-9D8C-5A7C4504FBA3}"/>
              </a:ext>
            </a:extLst>
          </p:cNvPr>
          <p:cNvSpPr>
            <a:spLocks noGrp="1"/>
          </p:cNvSpPr>
          <p:nvPr>
            <p:ph type="title"/>
          </p:nvPr>
        </p:nvSpPr>
        <p:spPr>
          <a:xfrm>
            <a:off x="839788" y="457200"/>
            <a:ext cx="6948941" cy="1600200"/>
          </a:xfrm>
        </p:spPr>
        <p:txBody>
          <a:bodyPr anchor="ctr">
            <a:normAutofit/>
          </a:bodyPr>
          <a:lstStyle/>
          <a:p>
            <a:r>
              <a:rPr lang="en-US" sz="4400" dirty="0"/>
              <a:t>Why commit to WZDx?</a:t>
            </a:r>
          </a:p>
        </p:txBody>
      </p:sp>
      <p:sp>
        <p:nvSpPr>
          <p:cNvPr id="3" name="Content Placeholder 2">
            <a:extLst>
              <a:ext uri="{FF2B5EF4-FFF2-40B4-BE49-F238E27FC236}">
                <a16:creationId xmlns:a16="http://schemas.microsoft.com/office/drawing/2014/main" id="{69049AF2-A84D-674F-AF2C-30594F9199F3}"/>
              </a:ext>
            </a:extLst>
          </p:cNvPr>
          <p:cNvSpPr>
            <a:spLocks noGrp="1"/>
          </p:cNvSpPr>
          <p:nvPr>
            <p:ph idx="1"/>
          </p:nvPr>
        </p:nvSpPr>
        <p:spPr>
          <a:xfrm>
            <a:off x="971550" y="1926771"/>
            <a:ext cx="10383838" cy="3237592"/>
          </a:xfrm>
        </p:spPr>
        <p:txBody>
          <a:bodyPr>
            <a:normAutofit fontScale="70000" lnSpcReduction="20000"/>
          </a:bodyPr>
          <a:lstStyle/>
          <a:p>
            <a:pPr>
              <a:lnSpc>
                <a:spcPct val="120000"/>
              </a:lnSpc>
              <a:spcBef>
                <a:spcPts val="600"/>
              </a:spcBef>
              <a:spcAft>
                <a:spcPts val="600"/>
              </a:spcAft>
            </a:pPr>
            <a:r>
              <a:rPr lang="en-US" dirty="0"/>
              <a:t>The world of transportation is shifting toward Connected and Autonomous Vehicles (CAVs).</a:t>
            </a:r>
          </a:p>
          <a:p>
            <a:pPr>
              <a:lnSpc>
                <a:spcPct val="120000"/>
              </a:lnSpc>
              <a:spcBef>
                <a:spcPts val="600"/>
              </a:spcBef>
              <a:spcAft>
                <a:spcPts val="600"/>
              </a:spcAft>
            </a:pPr>
            <a:r>
              <a:rPr lang="en-US" dirty="0"/>
              <a:t>One of the largest roadblocks that manufacturers face today in deploying CAV systems is the safe navigation through work zones. Being able to identify and safely navigate work zones is critical for CAVs to operate on our roadways.</a:t>
            </a:r>
          </a:p>
          <a:p>
            <a:pPr>
              <a:lnSpc>
                <a:spcPct val="120000"/>
              </a:lnSpc>
              <a:spcBef>
                <a:spcPts val="600"/>
              </a:spcBef>
              <a:spcAft>
                <a:spcPts val="600"/>
              </a:spcAft>
            </a:pPr>
            <a:r>
              <a:rPr lang="en-US" dirty="0"/>
              <a:t>While some existing technologies can identify work zones in a general sense, additional descriptive details and knowledge of worker presence in those zones will enable better awareness within CAVs.</a:t>
            </a:r>
          </a:p>
          <a:p>
            <a:pPr marL="0" indent="0">
              <a:buNone/>
            </a:pPr>
            <a:endParaRPr lang="en-US" b="1" dirty="0"/>
          </a:p>
          <a:p>
            <a:pPr marL="0" indent="0">
              <a:buNone/>
            </a:pPr>
            <a:endParaRPr lang="en-US" dirty="0"/>
          </a:p>
          <a:p>
            <a:endParaRPr lang="en-US" dirty="0"/>
          </a:p>
        </p:txBody>
      </p:sp>
      <p:sp>
        <p:nvSpPr>
          <p:cNvPr id="5" name="Slide Number Placeholder 4">
            <a:extLst>
              <a:ext uri="{FF2B5EF4-FFF2-40B4-BE49-F238E27FC236}">
                <a16:creationId xmlns:a16="http://schemas.microsoft.com/office/drawing/2014/main" id="{7FB9C2D7-FC95-3E42-BB9D-8B12758904C6}"/>
              </a:ext>
            </a:extLst>
          </p:cNvPr>
          <p:cNvSpPr>
            <a:spLocks noGrp="1"/>
          </p:cNvSpPr>
          <p:nvPr>
            <p:ph type="sldNum" sz="quarter" idx="10"/>
          </p:nvPr>
        </p:nvSpPr>
        <p:spPr/>
        <p:txBody>
          <a:bodyPr/>
          <a:lstStyle/>
          <a:p>
            <a:fld id="{B5F4C0E3-D23D-4B14-A7F9-10177353EF5C}" type="slidenum">
              <a:rPr lang="en-US" smtClean="0"/>
              <a:t>2</a:t>
            </a:fld>
            <a:endParaRPr lang="en-US" dirty="0"/>
          </a:p>
        </p:txBody>
      </p:sp>
      <p:sp>
        <p:nvSpPr>
          <p:cNvPr id="6" name="Rectangle: Diagonal Corners Snipped 5">
            <a:extLst>
              <a:ext uri="{FF2B5EF4-FFF2-40B4-BE49-F238E27FC236}">
                <a16:creationId xmlns:a16="http://schemas.microsoft.com/office/drawing/2014/main" id="{076BDC8B-EACD-4667-A546-AFF8C17AD2BD}"/>
              </a:ext>
            </a:extLst>
          </p:cNvPr>
          <p:cNvSpPr/>
          <p:nvPr/>
        </p:nvSpPr>
        <p:spPr>
          <a:xfrm>
            <a:off x="2621529" y="5200745"/>
            <a:ext cx="6948941" cy="1110343"/>
          </a:xfrm>
          <a:prstGeom prst="snip2DiagRect">
            <a:avLst/>
          </a:prstGeom>
          <a:solidFill>
            <a:srgbClr val="005F7F"/>
          </a:solidFill>
          <a:ln>
            <a:solidFill>
              <a:srgbClr val="005F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i="1" dirty="0"/>
              <a:t>“WYDOT has now committed to fundamentally shifting the accuracy and timeliness of our Work Zone data in order to ensure drivers get the best available information.” – Vince Garcia, WYDOT </a:t>
            </a:r>
            <a:endParaRPr lang="en-US" b="1" i="1" dirty="0"/>
          </a:p>
        </p:txBody>
      </p:sp>
    </p:spTree>
    <p:extLst>
      <p:ext uri="{BB962C8B-B14F-4D97-AF65-F5344CB8AC3E}">
        <p14:creationId xmlns:p14="http://schemas.microsoft.com/office/powerpoint/2010/main" val="38183477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AF55D2-BF74-F044-9D8C-5A7C4504FBA3}"/>
              </a:ext>
            </a:extLst>
          </p:cNvPr>
          <p:cNvSpPr>
            <a:spLocks noGrp="1"/>
          </p:cNvSpPr>
          <p:nvPr>
            <p:ph type="title"/>
          </p:nvPr>
        </p:nvSpPr>
        <p:spPr>
          <a:xfrm>
            <a:off x="839788" y="457200"/>
            <a:ext cx="10908619" cy="1600200"/>
          </a:xfrm>
        </p:spPr>
        <p:txBody>
          <a:bodyPr anchor="ctr">
            <a:normAutofit/>
          </a:bodyPr>
          <a:lstStyle/>
          <a:p>
            <a:r>
              <a:rPr lang="en-US" sz="4400" dirty="0"/>
              <a:t>Specification Updates</a:t>
            </a:r>
          </a:p>
        </p:txBody>
      </p:sp>
      <p:sp>
        <p:nvSpPr>
          <p:cNvPr id="3" name="Content Placeholder 2">
            <a:extLst>
              <a:ext uri="{FF2B5EF4-FFF2-40B4-BE49-F238E27FC236}">
                <a16:creationId xmlns:a16="http://schemas.microsoft.com/office/drawing/2014/main" id="{69049AF2-A84D-674F-AF2C-30594F9199F3}"/>
              </a:ext>
            </a:extLst>
          </p:cNvPr>
          <p:cNvSpPr>
            <a:spLocks noGrp="1"/>
          </p:cNvSpPr>
          <p:nvPr>
            <p:ph idx="1"/>
          </p:nvPr>
        </p:nvSpPr>
        <p:spPr>
          <a:xfrm>
            <a:off x="839788" y="1988891"/>
            <a:ext cx="6172200" cy="3803650"/>
          </a:xfrm>
        </p:spPr>
        <p:txBody>
          <a:bodyPr>
            <a:normAutofit fontScale="55000" lnSpcReduction="20000"/>
          </a:bodyPr>
          <a:lstStyle/>
          <a:p>
            <a:pPr marL="0" indent="0">
              <a:lnSpc>
                <a:spcPct val="120000"/>
              </a:lnSpc>
              <a:spcBef>
                <a:spcPts val="600"/>
              </a:spcBef>
              <a:spcAft>
                <a:spcPts val="600"/>
              </a:spcAft>
              <a:buNone/>
            </a:pPr>
            <a:r>
              <a:rPr lang="en-US" b="1" dirty="0"/>
              <a:t>Why should I adopt the spec now, while it is still undergoing development?</a:t>
            </a:r>
            <a:endParaRPr lang="en-US" dirty="0"/>
          </a:p>
          <a:p>
            <a:pPr>
              <a:lnSpc>
                <a:spcPct val="120000"/>
              </a:lnSpc>
              <a:spcBef>
                <a:spcPts val="600"/>
              </a:spcBef>
              <a:spcAft>
                <a:spcPts val="600"/>
              </a:spcAft>
            </a:pPr>
            <a:r>
              <a:rPr lang="en-US" dirty="0"/>
              <a:t>Current specification is relatively stable, and most updates are being made to clean up confusing, redundant, or unused fields.</a:t>
            </a:r>
          </a:p>
          <a:p>
            <a:pPr>
              <a:lnSpc>
                <a:spcPct val="120000"/>
              </a:lnSpc>
              <a:spcBef>
                <a:spcPts val="600"/>
              </a:spcBef>
              <a:spcAft>
                <a:spcPts val="600"/>
              </a:spcAft>
            </a:pPr>
            <a:r>
              <a:rPr lang="en-US" dirty="0"/>
              <a:t>The Spec Update Subgroup plans to maintain a cycle of two updates per year. Updates will prioritize backwards compatibility (minor release) and will break backwards compatibility at most once per year (major release).</a:t>
            </a:r>
          </a:p>
          <a:p>
            <a:pPr>
              <a:lnSpc>
                <a:spcPct val="120000"/>
              </a:lnSpc>
              <a:spcBef>
                <a:spcPts val="600"/>
              </a:spcBef>
              <a:spcAft>
                <a:spcPts val="600"/>
              </a:spcAft>
            </a:pPr>
            <a:r>
              <a:rPr lang="en-US" dirty="0"/>
              <a:t>A guide to assist with the transition from one version of the spec to another is being drafted.</a:t>
            </a:r>
          </a:p>
        </p:txBody>
      </p:sp>
      <p:sp>
        <p:nvSpPr>
          <p:cNvPr id="5" name="Slide Number Placeholder 4">
            <a:extLst>
              <a:ext uri="{FF2B5EF4-FFF2-40B4-BE49-F238E27FC236}">
                <a16:creationId xmlns:a16="http://schemas.microsoft.com/office/drawing/2014/main" id="{7FB9C2D7-FC95-3E42-BB9D-8B12758904C6}"/>
              </a:ext>
            </a:extLst>
          </p:cNvPr>
          <p:cNvSpPr>
            <a:spLocks noGrp="1"/>
          </p:cNvSpPr>
          <p:nvPr>
            <p:ph type="sldNum" sz="quarter" idx="10"/>
          </p:nvPr>
        </p:nvSpPr>
        <p:spPr/>
        <p:txBody>
          <a:bodyPr/>
          <a:lstStyle/>
          <a:p>
            <a:fld id="{B5F4C0E3-D23D-4B14-A7F9-10177353EF5C}" type="slidenum">
              <a:rPr lang="en-US" smtClean="0"/>
              <a:t>3</a:t>
            </a:fld>
            <a:endParaRPr lang="en-US" dirty="0"/>
          </a:p>
        </p:txBody>
      </p:sp>
      <p:pic>
        <p:nvPicPr>
          <p:cNvPr id="6" name="Picture 5">
            <a:extLst>
              <a:ext uri="{FF2B5EF4-FFF2-40B4-BE49-F238E27FC236}">
                <a16:creationId xmlns:a16="http://schemas.microsoft.com/office/drawing/2014/main" id="{3AE0A96D-D480-418F-8FFB-61CBF1666308}"/>
              </a:ext>
            </a:extLst>
          </p:cNvPr>
          <p:cNvPicPr>
            <a:picLocks noChangeAspect="1"/>
          </p:cNvPicPr>
          <p:nvPr/>
        </p:nvPicPr>
        <p:blipFill>
          <a:blip r:embed="rId2"/>
          <a:stretch>
            <a:fillRect/>
          </a:stretch>
        </p:blipFill>
        <p:spPr>
          <a:xfrm>
            <a:off x="7236191" y="1755775"/>
            <a:ext cx="4288013" cy="213494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9" name="Content Placeholder 2">
            <a:extLst>
              <a:ext uri="{FF2B5EF4-FFF2-40B4-BE49-F238E27FC236}">
                <a16:creationId xmlns:a16="http://schemas.microsoft.com/office/drawing/2014/main" id="{6C2FCC2A-D7E9-4246-AEC7-6C5960533E16}"/>
              </a:ext>
            </a:extLst>
          </p:cNvPr>
          <p:cNvSpPr txBox="1">
            <a:spLocks/>
          </p:cNvSpPr>
          <p:nvPr/>
        </p:nvSpPr>
        <p:spPr>
          <a:xfrm>
            <a:off x="7155808" y="4186106"/>
            <a:ext cx="4462944" cy="244673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3200" b="0" i="0" kern="1200">
                <a:solidFill>
                  <a:srgbClr val="002060"/>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800" b="0" i="0" kern="1200">
                <a:solidFill>
                  <a:srgbClr val="002060"/>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400" b="0" i="0" kern="1200">
                <a:solidFill>
                  <a:srgbClr val="002060"/>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2000" b="0" i="0" kern="1200">
                <a:solidFill>
                  <a:srgbClr val="002060"/>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2000" b="0" i="0" kern="1200">
                <a:solidFill>
                  <a:srgbClr val="002060"/>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9pPr>
          </a:lstStyle>
          <a:p>
            <a:pPr>
              <a:lnSpc>
                <a:spcPct val="120000"/>
              </a:lnSpc>
              <a:spcBef>
                <a:spcPts val="600"/>
              </a:spcBef>
              <a:spcAft>
                <a:spcPts val="600"/>
              </a:spcAft>
            </a:pPr>
            <a:r>
              <a:rPr lang="en-US" sz="2000" dirty="0"/>
              <a:t>Check </a:t>
            </a:r>
            <a:r>
              <a:rPr lang="en-US" sz="2000" dirty="0">
                <a:hlinkClick r:id="rId3"/>
              </a:rPr>
              <a:t>GitHub</a:t>
            </a:r>
            <a:r>
              <a:rPr lang="en-US" sz="2000" dirty="0"/>
              <a:t> for the list of currently recommended versions.</a:t>
            </a:r>
          </a:p>
          <a:p>
            <a:pPr>
              <a:lnSpc>
                <a:spcPct val="120000"/>
              </a:lnSpc>
              <a:spcBef>
                <a:spcPts val="600"/>
              </a:spcBef>
              <a:spcAft>
                <a:spcPts val="600"/>
              </a:spcAft>
            </a:pPr>
            <a:r>
              <a:rPr lang="en-US" sz="2000" dirty="0"/>
              <a:t>Any data is better than nothing! Older versions of the spec can still be used.</a:t>
            </a:r>
          </a:p>
        </p:txBody>
      </p:sp>
    </p:spTree>
    <p:extLst>
      <p:ext uri="{BB962C8B-B14F-4D97-AF65-F5344CB8AC3E}">
        <p14:creationId xmlns:p14="http://schemas.microsoft.com/office/powerpoint/2010/main" val="6466219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8EF7A817-B796-D841-A758-3A3B870562DC}"/>
              </a:ext>
            </a:extLst>
          </p:cNvPr>
          <p:cNvSpPr>
            <a:spLocks noGrp="1"/>
          </p:cNvSpPr>
          <p:nvPr>
            <p:ph type="sldNum" sz="quarter" idx="10"/>
          </p:nvPr>
        </p:nvSpPr>
        <p:spPr/>
        <p:txBody>
          <a:bodyPr/>
          <a:lstStyle/>
          <a:p>
            <a:fld id="{B5F4C0E3-D23D-4B14-A7F9-10177353EF5C}" type="slidenum">
              <a:rPr lang="en-US" smtClean="0"/>
              <a:t>4</a:t>
            </a:fld>
            <a:endParaRPr lang="en-US" dirty="0"/>
          </a:p>
        </p:txBody>
      </p:sp>
      <p:sp>
        <p:nvSpPr>
          <p:cNvPr id="7" name="Title 1">
            <a:extLst>
              <a:ext uri="{FF2B5EF4-FFF2-40B4-BE49-F238E27FC236}">
                <a16:creationId xmlns:a16="http://schemas.microsoft.com/office/drawing/2014/main" id="{876D8DE1-85D9-4DD1-BD6F-421CD96474AE}"/>
              </a:ext>
            </a:extLst>
          </p:cNvPr>
          <p:cNvSpPr txBox="1">
            <a:spLocks/>
          </p:cNvSpPr>
          <p:nvPr/>
        </p:nvSpPr>
        <p:spPr>
          <a:xfrm>
            <a:off x="838200" y="365125"/>
            <a:ext cx="10515600" cy="1325563"/>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b="0" i="0" kern="1200">
                <a:solidFill>
                  <a:srgbClr val="002060"/>
                </a:solidFill>
                <a:latin typeface="Arial" panose="020B0604020202020204" pitchFamily="34" charset="0"/>
                <a:ea typeface="+mj-ea"/>
                <a:cs typeface="Arial" panose="020B0604020202020204" pitchFamily="34" charset="0"/>
              </a:defRPr>
            </a:lvl1pPr>
          </a:lstStyle>
          <a:p>
            <a:r>
              <a:rPr lang="en-US" sz="4400" dirty="0"/>
              <a:t>Environmental Benefits, Worker Safety &amp; Driver Safety</a:t>
            </a:r>
          </a:p>
        </p:txBody>
      </p:sp>
      <p:pic>
        <p:nvPicPr>
          <p:cNvPr id="1026" name="Picture 2" descr="page106image608555008">
            <a:extLst>
              <a:ext uri="{FF2B5EF4-FFF2-40B4-BE49-F238E27FC236}">
                <a16:creationId xmlns:a16="http://schemas.microsoft.com/office/drawing/2014/main" id="{07E05D65-3D77-4849-80DD-CE71224A48A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3514" y="1754733"/>
            <a:ext cx="6030686" cy="428998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45B6539-50EA-D54E-8510-1CE00A520CF9}"/>
              </a:ext>
            </a:extLst>
          </p:cNvPr>
          <p:cNvSpPr>
            <a:spLocks noGrp="1"/>
          </p:cNvSpPr>
          <p:nvPr>
            <p:ph type="title"/>
          </p:nvPr>
        </p:nvSpPr>
        <p:spPr>
          <a:xfrm>
            <a:off x="629253" y="5452669"/>
            <a:ext cx="3932237" cy="424543"/>
          </a:xfrm>
        </p:spPr>
        <p:txBody>
          <a:bodyPr>
            <a:normAutofit/>
          </a:bodyPr>
          <a:lstStyle/>
          <a:p>
            <a:pPr algn="ctr"/>
            <a:r>
              <a:rPr lang="en-US" sz="2000" dirty="0"/>
              <a:t>Map of WZDx Activity</a:t>
            </a:r>
          </a:p>
        </p:txBody>
      </p:sp>
      <p:sp>
        <p:nvSpPr>
          <p:cNvPr id="3" name="Content Placeholder 2">
            <a:extLst>
              <a:ext uri="{FF2B5EF4-FFF2-40B4-BE49-F238E27FC236}">
                <a16:creationId xmlns:a16="http://schemas.microsoft.com/office/drawing/2014/main" id="{F8122C9B-27E0-0A4F-85E5-662D5C27DF81}"/>
              </a:ext>
            </a:extLst>
          </p:cNvPr>
          <p:cNvSpPr>
            <a:spLocks noGrp="1"/>
          </p:cNvSpPr>
          <p:nvPr>
            <p:ph idx="1"/>
          </p:nvPr>
        </p:nvSpPr>
        <p:spPr>
          <a:xfrm>
            <a:off x="6738256" y="1690689"/>
            <a:ext cx="4617131" cy="4656782"/>
          </a:xfrm>
        </p:spPr>
        <p:txBody>
          <a:bodyPr>
            <a:normAutofit fontScale="47500" lnSpcReduction="20000"/>
          </a:bodyPr>
          <a:lstStyle/>
          <a:p>
            <a:pPr>
              <a:lnSpc>
                <a:spcPct val="120000"/>
              </a:lnSpc>
            </a:pPr>
            <a:r>
              <a:rPr lang="en-US" sz="3600" dirty="0"/>
              <a:t>Accuracy:</a:t>
            </a:r>
          </a:p>
          <a:p>
            <a:pPr lvl="1">
              <a:lnSpc>
                <a:spcPct val="120000"/>
              </a:lnSpc>
            </a:pPr>
            <a:r>
              <a:rPr lang="en-US" sz="2900" dirty="0"/>
              <a:t>One centralized location for WZ feeds.</a:t>
            </a:r>
          </a:p>
          <a:p>
            <a:pPr lvl="1">
              <a:lnSpc>
                <a:spcPct val="120000"/>
              </a:lnSpc>
            </a:pPr>
            <a:r>
              <a:rPr lang="en-US" sz="2900" dirty="0"/>
              <a:t>Messages to drivers created from WZDx data will be based on most accurate information available.</a:t>
            </a:r>
          </a:p>
          <a:p>
            <a:pPr>
              <a:lnSpc>
                <a:spcPct val="120000"/>
              </a:lnSpc>
            </a:pPr>
            <a:r>
              <a:rPr lang="en-US" sz="3600" dirty="0"/>
              <a:t>Time Savings:</a:t>
            </a:r>
          </a:p>
          <a:p>
            <a:pPr lvl="1">
              <a:lnSpc>
                <a:spcPct val="120000"/>
              </a:lnSpc>
            </a:pPr>
            <a:r>
              <a:rPr lang="en-US" sz="2900" dirty="0"/>
              <a:t>Data is input one time in one place thus reducing the need for forms and numerous additions/changes to work zone data.</a:t>
            </a:r>
          </a:p>
          <a:p>
            <a:pPr>
              <a:lnSpc>
                <a:spcPct val="120000"/>
              </a:lnSpc>
            </a:pPr>
            <a:r>
              <a:rPr lang="en-US" sz="3600" dirty="0"/>
              <a:t>Standardization/Consistency:</a:t>
            </a:r>
          </a:p>
          <a:p>
            <a:pPr lvl="1">
              <a:lnSpc>
                <a:spcPct val="120000"/>
              </a:lnSpc>
            </a:pPr>
            <a:r>
              <a:rPr lang="en-US" sz="2900" dirty="0"/>
              <a:t>A standard defined data set offers the ability to build applications on top of the data. Knowing that the data will have a consistent format brings confidence in the investment to develop new tools/applications.</a:t>
            </a:r>
          </a:p>
          <a:p>
            <a:pPr lvl="1"/>
            <a:endParaRPr lang="en-US" dirty="0"/>
          </a:p>
        </p:txBody>
      </p:sp>
      <p:pic>
        <p:nvPicPr>
          <p:cNvPr id="1027" name="Picture 3" descr="page106image608555008">
            <a:extLst>
              <a:ext uri="{FF2B5EF4-FFF2-40B4-BE49-F238E27FC236}">
                <a16:creationId xmlns:a16="http://schemas.microsoft.com/office/drawing/2014/main" id="{03775B89-52F0-6D4E-B13E-A2823AD4594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81564" t="59013" b="26402"/>
          <a:stretch/>
        </p:blipFill>
        <p:spPr bwMode="auto">
          <a:xfrm>
            <a:off x="4944232" y="5011759"/>
            <a:ext cx="2410122" cy="1356347"/>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66BC408C-C775-8248-9408-89D7FC4D5AD1}"/>
              </a:ext>
            </a:extLst>
          </p:cNvPr>
          <p:cNvSpPr/>
          <p:nvPr/>
        </p:nvSpPr>
        <p:spPr>
          <a:xfrm>
            <a:off x="5812971" y="4212771"/>
            <a:ext cx="925285" cy="71767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9413427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0F4DDCD8A456C6468E8602D091943608" ma:contentTypeVersion="6" ma:contentTypeDescription="Create a new document." ma:contentTypeScope="" ma:versionID="133bec97ca84d0e091e0a3a8183053ac">
  <xsd:schema xmlns:xsd="http://www.w3.org/2001/XMLSchema" xmlns:xs="http://www.w3.org/2001/XMLSchema" xmlns:p="http://schemas.microsoft.com/office/2006/metadata/properties" xmlns:ns2="bc8abc89-f1ab-4247-b42a-2344f9b980b4" targetNamespace="http://schemas.microsoft.com/office/2006/metadata/properties" ma:root="true" ma:fieldsID="f750ddb0514736a76db1215753f8b53d" ns2:_="">
    <xsd:import namespace="bc8abc89-f1ab-4247-b42a-2344f9b980b4"/>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c8abc89-f1ab-4247-b42a-2344f9b980b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9F4B85AE-3959-48E3-B72B-FD551AC88B77}">
  <ds:schemaRefs>
    <ds:schemaRef ds:uri="http://schemas.microsoft.com/sharepoint/v3/contenttype/forms"/>
  </ds:schemaRefs>
</ds:datastoreItem>
</file>

<file path=customXml/itemProps2.xml><?xml version="1.0" encoding="utf-8"?>
<ds:datastoreItem xmlns:ds="http://schemas.openxmlformats.org/officeDocument/2006/customXml" ds:itemID="{402736D6-ACEB-4861-B919-9036DFD10F1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c8abc89-f1ab-4247-b42a-2344f9b980b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E0BBAAA-EDC3-43DE-B10F-B2DCE0AA5162}">
  <ds:schemaRefs>
    <ds:schemaRef ds:uri="http://purl.org/dc/terms/"/>
    <ds:schemaRef ds:uri="http://schemas.openxmlformats.org/package/2006/metadata/core-properties"/>
    <ds:schemaRef ds:uri="http://schemas.microsoft.com/office/2006/documentManagement/types"/>
    <ds:schemaRef ds:uri="bc8abc89-f1ab-4247-b42a-2344f9b980b4"/>
    <ds:schemaRef ds:uri="http://purl.org/dc/elements/1.1/"/>
    <ds:schemaRef ds:uri="http://schemas.microsoft.com/office/2006/metadata/properties"/>
    <ds:schemaRef ds:uri="http://schemas.microsoft.com/office/infopath/2007/PartnerControl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otalTime>31026</TotalTime>
  <Words>366</Words>
  <Application>Microsoft Macintosh PowerPoint</Application>
  <PresentationFormat>Widescreen</PresentationFormat>
  <Paragraphs>28</Paragraphs>
  <Slides>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vt:i4>
      </vt:variant>
    </vt:vector>
  </HeadingPairs>
  <TitlesOfParts>
    <vt:vector size="8" baseType="lpstr">
      <vt:lpstr>Arial</vt:lpstr>
      <vt:lpstr>Arial Narrow</vt:lpstr>
      <vt:lpstr>Calibri</vt:lpstr>
      <vt:lpstr>Office Theme</vt:lpstr>
      <vt:lpstr>Institutional Buy-In</vt:lpstr>
      <vt:lpstr>Why commit to WZDx?</vt:lpstr>
      <vt:lpstr>Specification Updates</vt:lpstr>
      <vt:lpstr>Map of WZDx Activity</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Work Zone Data Exchange Webinar Presentation</dc:title>
  <dc:subject/>
  <dc:creator>Kurup, Sujeesh (OST)</dc:creator>
  <cp:keywords/>
  <dc:description/>
  <cp:lastModifiedBy>Jacob Brady</cp:lastModifiedBy>
  <cp:revision>864</cp:revision>
  <dcterms:created xsi:type="dcterms:W3CDTF">2018-09-20T13:46:53Z</dcterms:created>
  <dcterms:modified xsi:type="dcterms:W3CDTF">2021-11-03T16:47:20Z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0x0101000F4DDCD8A456C6468E8602D091943608</vt:lpwstr>
  </property>
  <property fmtid="{D5CDD505-2E9C-101B-9397-08002B2CF9AE}" pid="3" name="_dlc_DocIdItemGuid">
    <vt:lpwstr>f158857b-98c7-41f1-81ba-6eb19bf372ac</vt:lpwstr>
  </property>
</Properties>
</file>